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33" r:id="rId3"/>
    <p:sldId id="257" r:id="rId4"/>
    <p:sldId id="259" r:id="rId5"/>
    <p:sldId id="258" r:id="rId6"/>
    <p:sldId id="308" r:id="rId7"/>
    <p:sldId id="285" r:id="rId8"/>
    <p:sldId id="266" r:id="rId9"/>
    <p:sldId id="309" r:id="rId10"/>
    <p:sldId id="286" r:id="rId11"/>
    <p:sldId id="318" r:id="rId12"/>
    <p:sldId id="278" r:id="rId13"/>
    <p:sldId id="310" r:id="rId14"/>
    <p:sldId id="311" r:id="rId15"/>
    <p:sldId id="312" r:id="rId16"/>
    <p:sldId id="290" r:id="rId17"/>
    <p:sldId id="313" r:id="rId18"/>
    <p:sldId id="332" r:id="rId19"/>
    <p:sldId id="314" r:id="rId20"/>
    <p:sldId id="315" r:id="rId21"/>
    <p:sldId id="316" r:id="rId22"/>
    <p:sldId id="317" r:id="rId23"/>
    <p:sldId id="299" r:id="rId24"/>
    <p:sldId id="262" r:id="rId25"/>
    <p:sldId id="284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8">
          <p15:clr>
            <a:srgbClr val="A4A3A4"/>
          </p15:clr>
        </p15:guide>
        <p15:guide id="2" pos="30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FE"/>
    <a:srgbClr val="FEBFDB"/>
    <a:srgbClr val="4276AA"/>
    <a:srgbClr val="B0C8E0"/>
    <a:srgbClr val="476681"/>
    <a:srgbClr val="000D1E"/>
    <a:srgbClr val="000914"/>
    <a:srgbClr val="00132C"/>
    <a:srgbClr val="01132E"/>
    <a:srgbClr val="142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1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0" y="268"/>
      </p:cViewPr>
      <p:guideLst>
        <p:guide orient="horz" pos="2098"/>
        <p:guide pos="30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.xml"/><Relationship Id="rId7" Type="http://schemas.microsoft.com/office/2007/relationships/hdphoto" Target="../media/hdphoto1.wdp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3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047458" y="555910"/>
            <a:ext cx="49154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4400" b="1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EchoNote</a:t>
            </a:r>
            <a:endParaRPr lang="en-US" altLang="zh-CN" sz="4400" b="1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32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——AI </a:t>
            </a:r>
            <a:r>
              <a:rPr lang="zh-CN" altLang="en-US" sz="3200" dirty="0">
                <a:ea typeface="+mj-ea"/>
                <a:cs typeface="Times New Roman" panose="02020603050405020304" pitchFamily="18" charset="0"/>
                <a:sym typeface="+mn-ea"/>
              </a:rPr>
              <a:t>智能语音备忘录</a:t>
            </a:r>
            <a:endParaRPr lang="en-US" altLang="zh-CN" sz="3200" dirty="0">
              <a:ea typeface="+mj-ea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32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HCI Group 7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2025. 6. 19</a:t>
            </a:r>
          </a:p>
        </p:txBody>
      </p:sp>
      <p:pic>
        <p:nvPicPr>
          <p:cNvPr id="17" name="图片 16" descr="无背景logo">
            <a:extLst>
              <a:ext uri="{FF2B5EF4-FFF2-40B4-BE49-F238E27FC236}">
                <a16:creationId xmlns:a16="http://schemas.microsoft.com/office/drawing/2014/main" id="{238BE3A3-C40E-528B-5B58-5D22A80B57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64898" y="126650"/>
            <a:ext cx="1897978" cy="9643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F65040-8E1C-0207-3069-FA9638621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12176" y="3712206"/>
              <a:ext cx="298513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原型设计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798695" y="3098800"/>
            <a:ext cx="3636645" cy="3050540"/>
          </a:xfrm>
          <a:prstGeom prst="round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02590" y="855980"/>
            <a:ext cx="7951470" cy="140525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07055" y="100965"/>
            <a:ext cx="487426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8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概念设计</a:t>
            </a:r>
          </a:p>
        </p:txBody>
      </p:sp>
      <p:pic>
        <p:nvPicPr>
          <p:cNvPr id="9" name="图片占位符 8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0500" r="9570" b="7034"/>
          <a:stretch>
            <a:fillRect/>
          </a:stretch>
        </p:blipFill>
        <p:spPr>
          <a:xfrm>
            <a:off x="6595979" y="-1060450"/>
            <a:ext cx="6803156" cy="3322378"/>
          </a:xfrm>
          <a:custGeom>
            <a:avLst/>
            <a:gdLst>
              <a:gd name="connsiteX0" fmla="*/ 0 w 6794500"/>
              <a:gd name="connsiteY0" fmla="*/ 0 h 3322378"/>
              <a:gd name="connsiteX1" fmla="*/ 6794500 w 6794500"/>
              <a:gd name="connsiteY1" fmla="*/ 0 h 3322378"/>
              <a:gd name="connsiteX2" fmla="*/ 3380400 w 6794500"/>
              <a:gd name="connsiteY2" fmla="*/ 3322378 h 332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0" h="3322378">
                <a:moveTo>
                  <a:pt x="0" y="0"/>
                </a:moveTo>
                <a:lnTo>
                  <a:pt x="6794500" y="0"/>
                </a:lnTo>
                <a:lnTo>
                  <a:pt x="3380400" y="3322378"/>
                </a:lnTo>
                <a:close/>
              </a:path>
            </a:pathLst>
          </a:custGeom>
        </p:spPr>
      </p:pic>
      <p:pic>
        <p:nvPicPr>
          <p:cNvPr id="4" name="图片占位符 30"/>
          <p:cNvPicPr>
            <a:picLocks noGrp="1"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6000" contrast="-37000"/>
                    </a14:imgEffect>
                    <a14:imgEffect>
                      <a14:colorTemperature colorTemp="8294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84" t="-19403" r="-103501" b="19403"/>
          <a:stretch>
            <a:fillRect/>
          </a:stretch>
        </p:blipFill>
        <p:spPr>
          <a:xfrm>
            <a:off x="10080567" y="-989329"/>
            <a:ext cx="3486208" cy="6807200"/>
          </a:xfrm>
          <a:custGeom>
            <a:avLst/>
            <a:gdLst>
              <a:gd name="connsiteX0" fmla="*/ 3486208 w 3486208"/>
              <a:gd name="connsiteY0" fmla="*/ 0 h 6858000"/>
              <a:gd name="connsiteX1" fmla="*/ 3486208 w 3486208"/>
              <a:gd name="connsiteY1" fmla="*/ 6858000 h 6858000"/>
              <a:gd name="connsiteX2" fmla="*/ 0 w 3486208"/>
              <a:gd name="connsiteY2" fmla="*/ 3411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6208" h="6858000">
                <a:moveTo>
                  <a:pt x="3486208" y="0"/>
                </a:moveTo>
                <a:lnTo>
                  <a:pt x="3486208" y="6858000"/>
                </a:lnTo>
                <a:lnTo>
                  <a:pt x="0" y="3411992"/>
                </a:lnTo>
                <a:close/>
              </a:path>
            </a:pathLst>
          </a:custGeom>
          <a:solidFill>
            <a:srgbClr val="3A559F"/>
          </a:solidFill>
        </p:spPr>
      </p:pic>
      <p:pic>
        <p:nvPicPr>
          <p:cNvPr id="5" name="图片 4" descr="无背景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8470" y="855980"/>
            <a:ext cx="7895590" cy="1030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/>
              <a:t>核心理念</a:t>
            </a:r>
            <a:endParaRPr lang="zh-CN" altLang="en-US" dirty="0">
              <a:highlight>
                <a:srgbClr val="FFFF00"/>
              </a:highlight>
            </a:endParaRPr>
          </a:p>
          <a:p>
            <a:r>
              <a:rPr lang="zh-CN" altLang="en-US" dirty="0"/>
              <a:t>EchoNote 是一款基于 AI 与语音交互技术的智能备忘录应用，其核心理念是“无需动手，随时记录，智能管理”，融合了传统备忘录的基础功能与 AI 驱动的智能化服务。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40325" y="3330575"/>
            <a:ext cx="3213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核心功能</a:t>
            </a:r>
            <a:endParaRPr lang="zh-CN" altLang="en-US" b="1"/>
          </a:p>
          <a:p>
            <a:r>
              <a:rPr lang="en-US" altLang="zh-CN"/>
              <a:t>1.</a:t>
            </a:r>
            <a:r>
              <a:rPr lang="zh-CN" altLang="en-US" b="1"/>
              <a:t>语音快速记录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 b="1"/>
              <a:t>AI 智能分析与问答</a:t>
            </a:r>
            <a:r>
              <a:rPr lang="zh-CN" altLang="en-US"/>
              <a:t>：关键词提取、内容摘要、智能问答，支持查询、总结和计划制定</a:t>
            </a:r>
          </a:p>
          <a:p>
            <a:r>
              <a:rPr lang="en-US" altLang="zh-CN"/>
              <a:t>3.</a:t>
            </a:r>
            <a:r>
              <a:rPr lang="zh-CN" altLang="en-US" b="1"/>
              <a:t>多样化笔记管理</a:t>
            </a:r>
            <a:r>
              <a:rPr lang="zh-CN" altLang="en-US"/>
              <a:t>：基础操作、智能分类与搜索、待办事项整合、跨平台体验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58470" y="3098800"/>
            <a:ext cx="3636645" cy="3050540"/>
          </a:xfrm>
          <a:prstGeom prst="round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5320" y="3330575"/>
            <a:ext cx="324358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目标用户</a:t>
            </a:r>
            <a:endParaRPr lang="zh-CN" altLang="en-US" dirty="0"/>
          </a:p>
          <a:p>
            <a:r>
              <a:rPr lang="en-US" altLang="zh-CN" dirty="0"/>
              <a:t>-</a:t>
            </a:r>
            <a:r>
              <a:rPr lang="zh-CN" altLang="en-US" b="1" dirty="0"/>
              <a:t>普通用户</a:t>
            </a:r>
            <a:r>
              <a:rPr lang="zh-CN" altLang="en-US" dirty="0"/>
              <a:t>：需要快速记录想法、待办事项的日常用户。</a:t>
            </a:r>
          </a:p>
          <a:p>
            <a:r>
              <a:rPr lang="en-US" altLang="zh-CN" dirty="0"/>
              <a:t>-</a:t>
            </a:r>
            <a:r>
              <a:rPr lang="zh-CN" altLang="en-US" b="1" dirty="0"/>
              <a:t>学生与专业人士</a:t>
            </a:r>
            <a:r>
              <a:rPr lang="zh-CN" altLang="en-US" dirty="0"/>
              <a:t>：依赖高效信息整理和智能辅助的群体。</a:t>
            </a:r>
          </a:p>
          <a:p>
            <a:r>
              <a:rPr lang="en-US" altLang="zh-CN" dirty="0"/>
              <a:t>-</a:t>
            </a:r>
            <a:r>
              <a:rPr lang="zh-CN" altLang="en-US" b="1" dirty="0"/>
              <a:t>多终端用户</a:t>
            </a:r>
            <a:r>
              <a:rPr lang="zh-CN" altLang="en-US" dirty="0"/>
              <a:t>：希望在手机、平板、电脑等设备上无缝切换的用户。</a:t>
            </a:r>
          </a:p>
        </p:txBody>
      </p:sp>
      <p:cxnSp>
        <p:nvCxnSpPr>
          <p:cNvPr id="15" name="直接连接符 14"/>
          <p:cNvCxnSpPr>
            <a:stCxn id="11" idx="2"/>
          </p:cNvCxnSpPr>
          <p:nvPr/>
        </p:nvCxnSpPr>
        <p:spPr>
          <a:xfrm>
            <a:off x="4378325" y="2261235"/>
            <a:ext cx="8890" cy="40767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4359910" y="2632710"/>
            <a:ext cx="1996440" cy="88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6347460" y="2641600"/>
            <a:ext cx="8890" cy="41211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2390140" y="2641600"/>
            <a:ext cx="2078990" cy="88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2390140" y="2668270"/>
            <a:ext cx="8890" cy="41211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低保真模型</a:t>
            </a:r>
          </a:p>
          <a:p>
            <a:pPr algn="ctr">
              <a:lnSpc>
                <a:spcPct val="120000"/>
              </a:lnSpc>
            </a:pP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b="6426"/>
          <a:stretch>
            <a:fillRect/>
          </a:stretch>
        </p:blipFill>
        <p:spPr>
          <a:xfrm>
            <a:off x="494665" y="1683385"/>
            <a:ext cx="3514725" cy="4937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92370" y="103568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备忘录主页面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b="7107"/>
          <a:stretch>
            <a:fillRect/>
          </a:stretch>
        </p:blipFill>
        <p:spPr>
          <a:xfrm>
            <a:off x="4566285" y="1683385"/>
            <a:ext cx="3059430" cy="4913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b="9439"/>
          <a:stretch>
            <a:fillRect/>
          </a:stretch>
        </p:blipFill>
        <p:spPr>
          <a:xfrm>
            <a:off x="7988300" y="1683385"/>
            <a:ext cx="3011805" cy="4831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低保真模型</a:t>
            </a:r>
          </a:p>
          <a:p>
            <a:pPr algn="ctr">
              <a:lnSpc>
                <a:spcPct val="120000"/>
              </a:lnSpc>
            </a:pP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80255" y="105410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待办及语音识别主页面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65" y="1597025"/>
            <a:ext cx="4082415" cy="4784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" y="1591945"/>
            <a:ext cx="3975735" cy="4462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780" y="1597025"/>
            <a:ext cx="4046220" cy="4697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高保真模型</a:t>
            </a:r>
          </a:p>
          <a:p>
            <a:pPr algn="ctr">
              <a:lnSpc>
                <a:spcPct val="120000"/>
              </a:lnSpc>
            </a:pP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55695" y="93472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AI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助手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主页面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48995" y="934720"/>
            <a:ext cx="2219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备忘录主页面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85280" y="934720"/>
            <a:ext cx="2219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待办主页面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660890" y="934720"/>
            <a:ext cx="2219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个人主页面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" y="1481455"/>
            <a:ext cx="2844165" cy="5063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80" y="1572260"/>
            <a:ext cx="2819400" cy="50126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165" y="1513205"/>
            <a:ext cx="2569210" cy="5031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450" y="1445260"/>
            <a:ext cx="2905125" cy="51676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12176" y="3712206"/>
              <a:ext cx="298513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项目展示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88975" y="779780"/>
            <a:ext cx="112909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本项目功能主要分为4个界面，分别是：</a:t>
            </a:r>
          </a:p>
          <a:p>
            <a:pPr indent="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"备忘录笔记编辑"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"AI助手"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"待办"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"我的" 界面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 descr="备忘录主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" y="1868170"/>
            <a:ext cx="2362835" cy="4989830"/>
          </a:xfrm>
          <a:prstGeom prst="rect">
            <a:avLst/>
          </a:prstGeom>
        </p:spPr>
      </p:pic>
      <p:pic>
        <p:nvPicPr>
          <p:cNvPr id="5" name="图片 4" descr="待办界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1868805"/>
            <a:ext cx="2421255" cy="4989195"/>
          </a:xfrm>
          <a:prstGeom prst="rect">
            <a:avLst/>
          </a:prstGeom>
        </p:spPr>
      </p:pic>
      <p:pic>
        <p:nvPicPr>
          <p:cNvPr id="6" name="图片 5" descr="个人主界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125" y="1868805"/>
            <a:ext cx="2379980" cy="4989195"/>
          </a:xfrm>
          <a:prstGeom prst="rect">
            <a:avLst/>
          </a:prstGeom>
        </p:spPr>
      </p:pic>
      <p:pic>
        <p:nvPicPr>
          <p:cNvPr id="7" name="图片 6" descr="AI 助手界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410" y="1868170"/>
            <a:ext cx="2420620" cy="4989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：笔记编辑页面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8" name="图片 7" descr="基础编辑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70" y="934720"/>
            <a:ext cx="2723515" cy="5796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1980" y="1450340"/>
            <a:ext cx="21983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本页面是备忘录的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基础功能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，笔记的撰写和样式改变，以及便捷化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语音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94730" y="1570158"/>
            <a:ext cx="2463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主页中已经添加的笔记可以被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置顶、删除</a:t>
            </a:r>
            <a:endParaRPr b="1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 descr="删除_置顶功能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510" y="934720"/>
            <a:ext cx="2621915" cy="5558155"/>
          </a:xfrm>
          <a:prstGeom prst="rect">
            <a:avLst/>
          </a:prstGeom>
        </p:spPr>
      </p:pic>
      <p:sp>
        <p:nvSpPr>
          <p:cNvPr id="5" name="燕尾形箭头 4"/>
          <p:cNvSpPr/>
          <p:nvPr/>
        </p:nvSpPr>
        <p:spPr>
          <a:xfrm>
            <a:off x="1007110" y="3416300"/>
            <a:ext cx="1666875" cy="833755"/>
          </a:xfrm>
          <a:prstGeom prst="notchedRightArrow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燕尾形箭头 5"/>
          <p:cNvSpPr/>
          <p:nvPr/>
        </p:nvSpPr>
        <p:spPr>
          <a:xfrm>
            <a:off x="6548777" y="3394934"/>
            <a:ext cx="1666875" cy="833755"/>
          </a:xfrm>
          <a:prstGeom prst="notchedRightArrow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07672" y="101310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：笔记编辑页面</a:t>
            </a:r>
          </a:p>
          <a:p>
            <a:pPr indent="0"/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3823" y="3218485"/>
            <a:ext cx="16478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笔记编辑的时候可以自由</a:t>
            </a:r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4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切换样式</a:t>
            </a:r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 descr="主题样式切换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86" y="810881"/>
            <a:ext cx="2945416" cy="5859483"/>
          </a:xfrm>
          <a:prstGeom prst="rect">
            <a:avLst/>
          </a:prstGeom>
        </p:spPr>
      </p:pic>
      <p:sp>
        <p:nvSpPr>
          <p:cNvPr id="4" name="右箭头标注 3"/>
          <p:cNvSpPr/>
          <p:nvPr/>
        </p:nvSpPr>
        <p:spPr>
          <a:xfrm>
            <a:off x="321051" y="2744939"/>
            <a:ext cx="2793365" cy="2628900"/>
          </a:xfrm>
          <a:prstGeom prst="rightArrowCallout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68EAE-3975-697C-A21C-AB45F7FDAA3C}"/>
              </a:ext>
            </a:extLst>
          </p:cNvPr>
          <p:cNvSpPr txBox="1"/>
          <p:nvPr/>
        </p:nvSpPr>
        <p:spPr>
          <a:xfrm>
            <a:off x="182681" y="1200785"/>
            <a:ext cx="3159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导入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Typora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样式文件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提供不同编辑主题供用户使用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搜索界面">
            <a:extLst>
              <a:ext uri="{FF2B5EF4-FFF2-40B4-BE49-F238E27FC236}">
                <a16:creationId xmlns:a16="http://schemas.microsoft.com/office/drawing/2014/main" id="{A21169F7-D0BF-8D67-924E-3613EE597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444" y="779625"/>
            <a:ext cx="3278505" cy="5779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2310D5-01B1-0402-54B0-6E24F946AD24}"/>
              </a:ext>
            </a:extLst>
          </p:cNvPr>
          <p:cNvSpPr txBox="1"/>
          <p:nvPr/>
        </p:nvSpPr>
        <p:spPr>
          <a:xfrm>
            <a:off x="6319934" y="1225895"/>
            <a:ext cx="228205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用户也可以随时根据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关键字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搜索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笔记内容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：笔记编辑页面</a:t>
            </a:r>
          </a:p>
          <a:p>
            <a:pPr indent="0"/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203" y="1637366"/>
            <a:ext cx="6205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AI助手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同步跟随笔记内容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在编写笔记的时候，如果遇到问题或者需要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AI助手帮助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可以随时询问AI助手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帮助用户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补全笔记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或者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答疑解惑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!</a:t>
            </a:r>
          </a:p>
        </p:txBody>
      </p:sp>
      <p:pic>
        <p:nvPicPr>
          <p:cNvPr id="3" name="图片 2" descr="笔记编辑+A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219" y="832037"/>
            <a:ext cx="2837506" cy="5992433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2431908" y="4045463"/>
            <a:ext cx="1566545" cy="72326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"/>
          <p:cNvPicPr>
            <a:picLocks noChangeAspect="1"/>
          </p:cNvPicPr>
          <p:nvPr/>
        </p:nvPicPr>
        <p:blipFill>
          <a:blip r:embed="rId6"/>
          <a:srcRect b="68642"/>
          <a:stretch>
            <a:fillRect/>
          </a:stretch>
        </p:blipFill>
        <p:spPr>
          <a:xfrm>
            <a:off x="0" y="0"/>
            <a:ext cx="12231370" cy="2007235"/>
          </a:xfrm>
          <a:prstGeom prst="rect">
            <a:avLst/>
          </a:prstGeom>
        </p:spPr>
      </p:pic>
      <p:graphicFrame>
        <p:nvGraphicFramePr>
          <p:cNvPr id="18" name="表格 17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90919186"/>
              </p:ext>
            </p:extLst>
          </p:nvPr>
        </p:nvGraphicFramePr>
        <p:xfrm>
          <a:off x="1242322" y="3178810"/>
          <a:ext cx="9831377" cy="190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9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/>
                        <a:t>分工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/>
                        <a:t>贡献度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2352471 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刘震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框架搭建、技术开发、艺术设计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2353733 王奕昕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ppt制作、文档撰写、艺术设计</a:t>
                      </a:r>
                    </a:p>
                    <a:p>
                      <a:pPr algn="ctr">
                        <a:buNone/>
                      </a:pPr>
                      <a:endParaRPr lang="en-US" altLang="zh-CN" sz="24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3424765" y="2163168"/>
            <a:ext cx="53424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小组成员及分工</a:t>
            </a: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：待办页面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68500" y="1464813"/>
            <a:ext cx="2913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用户可以随时在本界面添加任务，并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勾选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已经完成的任务，完成的任务可以在“已完成”界面中展示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待办界面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95" y="1042670"/>
            <a:ext cx="2686685" cy="565658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2657475" y="3120072"/>
            <a:ext cx="1831975" cy="1501775"/>
          </a:xfrm>
          <a:prstGeom prst="curved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助手</a:t>
            </a: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965" y="767715"/>
            <a:ext cx="109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本项目接入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Qwen3 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大模型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，用户可以在此界面随时向AI提问，系统支持查看以往聊天记录的功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2240" y="2256790"/>
            <a:ext cx="2548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AI </a:t>
            </a:r>
            <a:r>
              <a:rPr lang="zh-CN" altLang="en-US">
                <a:highlight>
                  <a:srgbClr val="FFFF00"/>
                </a:highlight>
              </a:rPr>
              <a:t>基础问答界面</a:t>
            </a:r>
            <a:r>
              <a:rPr lang="zh-CN" altLang="en-US"/>
              <a:t>展示</a:t>
            </a:r>
          </a:p>
        </p:txBody>
      </p:sp>
      <p:pic>
        <p:nvPicPr>
          <p:cNvPr id="4" name="图片 3" descr="AI基础问答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130" y="1476375"/>
            <a:ext cx="2460625" cy="5274945"/>
          </a:xfrm>
          <a:prstGeom prst="rect">
            <a:avLst/>
          </a:prstGeom>
        </p:spPr>
      </p:pic>
      <p:pic>
        <p:nvPicPr>
          <p:cNvPr id="8" name="图片 7" descr="AI对话历史_删除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630" y="1519555"/>
            <a:ext cx="2465070" cy="53384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42305" y="2068195"/>
            <a:ext cx="1492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对话历史的查看与删除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511925" y="2524760"/>
            <a:ext cx="513080" cy="10795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742305" y="2387600"/>
            <a:ext cx="613410" cy="283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上箭头 12"/>
          <p:cNvSpPr/>
          <p:nvPr/>
        </p:nvSpPr>
        <p:spPr>
          <a:xfrm rot="5400000">
            <a:off x="1135380" y="3204210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上箭头 13"/>
          <p:cNvSpPr/>
          <p:nvPr/>
        </p:nvSpPr>
        <p:spPr>
          <a:xfrm rot="5400000">
            <a:off x="6355715" y="3450590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助手</a:t>
            </a: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965" y="767715"/>
            <a:ext cx="109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同时，本项目将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AI 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与用户的笔记、待办深度结合，让用户可以随时提问关于笔记的内容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240" y="2256790"/>
            <a:ext cx="2548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AI </a:t>
            </a:r>
            <a:r>
              <a:rPr lang="zh-CN" altLang="en-US">
                <a:highlight>
                  <a:srgbClr val="FFFF00"/>
                </a:highlight>
              </a:rPr>
              <a:t>智能整合</a:t>
            </a:r>
            <a:r>
              <a:rPr lang="zh-CN" altLang="en-US"/>
              <a:t>备忘录内容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09080" y="2138362"/>
            <a:ext cx="1690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AI 根据备忘录、待办事项</a:t>
            </a:r>
            <a:r>
              <a:rPr lang="zh-CN" altLang="en-US" dirty="0">
                <a:highlight>
                  <a:srgbClr val="FFFF00"/>
                </a:highlight>
                <a:sym typeface="+mn-ea"/>
              </a:rPr>
              <a:t>帮助制定当日计划</a:t>
            </a:r>
          </a:p>
        </p:txBody>
      </p:sp>
      <p:sp>
        <p:nvSpPr>
          <p:cNvPr id="13" name="直角上箭头 12"/>
          <p:cNvSpPr/>
          <p:nvPr/>
        </p:nvSpPr>
        <p:spPr>
          <a:xfrm rot="5400000">
            <a:off x="1135380" y="3204210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上箭头 13"/>
          <p:cNvSpPr/>
          <p:nvPr/>
        </p:nvSpPr>
        <p:spPr>
          <a:xfrm rot="5400000">
            <a:off x="7461622" y="3195079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AI智能查询备忘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39" y="1167134"/>
            <a:ext cx="2672452" cy="5532116"/>
          </a:xfrm>
          <a:prstGeom prst="rect">
            <a:avLst/>
          </a:prstGeom>
        </p:spPr>
      </p:pic>
      <p:pic>
        <p:nvPicPr>
          <p:cNvPr id="6" name="图片 5" descr="AI个性化制定计划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280" y="1445260"/>
            <a:ext cx="2484755" cy="5251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12176" y="3712206"/>
              <a:ext cx="2985135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评估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906" y="171637"/>
            <a:ext cx="5505449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8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</a:t>
            </a:r>
          </a:p>
        </p:txBody>
      </p:sp>
      <p:pic>
        <p:nvPicPr>
          <p:cNvPr id="5" name="图片 4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906145" y="960120"/>
          <a:ext cx="10923905" cy="564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1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评估维度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/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/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 b="1"/>
                        <a:t>UI界面设计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界面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风格简洁</a:t>
                      </a:r>
                      <a:r>
                        <a:rPr lang="zh-CN" altLang="en-US"/>
                        <a:t>，色彩搭配舒适，符合用户审美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交互流程清晰，常用操作（如新建、搜索、语音输入）入口明显，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易于上手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契合 mental-model 的理念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个性化主题和自定义界面元素较少，用户自定义空间有限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4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</a:t>
                      </a:r>
                    </a:p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    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    </a:t>
                      </a:r>
                      <a:r>
                        <a:rPr lang="en-US" altLang="zh-CN" b="1"/>
                        <a:t> </a:t>
                      </a:r>
                      <a:r>
                        <a:rPr lang="zh-CN" altLang="en-US" b="1"/>
                        <a:t>功能设计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集成AI智能分析，支持快速记录和智能问答，极大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提升</a:t>
                      </a:r>
                      <a:r>
                        <a:rPr lang="zh-CN" altLang="en-US"/>
                        <a:t>了记录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效率</a:t>
                      </a:r>
                      <a:r>
                        <a:rPr lang="zh-CN" altLang="en-US"/>
                        <a:t>和内容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利用率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以AI智能感知和分析为桥梁，融合笔记编辑、待办功能，更加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便捷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支持本地数据存储，保障数据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安全和隐私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AI分析和语音识别在复杂场景下的准确性和安全性有待提升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输入形式单一，限于开发时间，项目没有实现图片、语音等多媒体文件的插入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</a:t>
                      </a:r>
                      <a:r>
                        <a:rPr lang="zh-CN" altLang="en-US" b="1"/>
                        <a:t>需求契合程度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项目紧密围绕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“高效、智能、便捷”</a:t>
                      </a:r>
                      <a:r>
                        <a:rPr lang="zh-CN" altLang="en-US"/>
                        <a:t>的信息管理需求展开，核心功能与目标用户需求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高度契合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跨平台适配</a:t>
                      </a:r>
                      <a:r>
                        <a:rPr lang="zh-CN" altLang="en-US"/>
                        <a:t>满足了用户多终端使用的实际需求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对于部分专业用户或有特殊需求的群体，个性化和扩展性支持尚不充分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906145" y="960120"/>
            <a:ext cx="1786255" cy="906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19025" y="-50448"/>
            <a:ext cx="4353939" cy="6858000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475667">
            <a:off x="4437162" y="1900880"/>
            <a:ext cx="3317664" cy="1186004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88702" y="2264154"/>
            <a:ext cx="48145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Thanks For Your Attention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！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HCI Group7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/>
          <p:nvPr/>
        </p:nvSpPr>
        <p:spPr>
          <a:xfrm>
            <a:off x="998854" y="3514171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3277022" y="3514171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Rectangle 5"/>
          <p:cNvSpPr/>
          <p:nvPr/>
        </p:nvSpPr>
        <p:spPr>
          <a:xfrm>
            <a:off x="5731085" y="3561796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8184514" y="3514171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4625" y="3646886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58054" y="3647521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8938" y="3601801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4015" y="4789805"/>
            <a:ext cx="16084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项目背景与相关工作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62580" y="4876800"/>
            <a:ext cx="1563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需求分析及项目目标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49520" y="4877435"/>
            <a:ext cx="1763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原型设计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92340" y="4878070"/>
            <a:ext cx="2186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24765" y="2163168"/>
            <a:ext cx="5342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cs typeface="+mn-ea"/>
                <a:sym typeface="+mn-lt"/>
              </a:rPr>
              <a:t>CONTENT</a:t>
            </a:r>
            <a:endParaRPr lang="zh-CN" altLang="en-US" sz="4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147" y="614362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01870" y="6140450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91588" y="6153150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83541" y="614362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20"/>
          <p:cNvPicPr>
            <a:picLocks noChangeAspect="1"/>
          </p:cNvPicPr>
          <p:nvPr/>
        </p:nvPicPr>
        <p:blipFill>
          <a:blip r:embed="rId5"/>
          <a:srcRect b="68642"/>
          <a:stretch>
            <a:fillRect/>
          </a:stretch>
        </p:blipFill>
        <p:spPr>
          <a:xfrm>
            <a:off x="0" y="0"/>
            <a:ext cx="12231370" cy="20072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551458" y="3646886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10589894" y="3546556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62490" y="4878070"/>
            <a:ext cx="218630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475916" y="6153150"/>
            <a:ext cx="7588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534163" y="3712206"/>
              <a:ext cx="3562881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项目背景与相关工作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0" y="0"/>
            <a:ext cx="5156200" cy="6858000"/>
          </a:xfrm>
          <a:custGeom>
            <a:avLst/>
            <a:gdLst>
              <a:gd name="connsiteX0" fmla="*/ 1416050 w 5156200"/>
              <a:gd name="connsiteY0" fmla="*/ 0 h 7480300"/>
              <a:gd name="connsiteX1" fmla="*/ 5156200 w 5156200"/>
              <a:gd name="connsiteY1" fmla="*/ 3740150 h 7480300"/>
              <a:gd name="connsiteX2" fmla="*/ 1416050 w 5156200"/>
              <a:gd name="connsiteY2" fmla="*/ 7480300 h 7480300"/>
              <a:gd name="connsiteX3" fmla="*/ 130061 w 5156200"/>
              <a:gd name="connsiteY3" fmla="*/ 7253349 h 7480300"/>
              <a:gd name="connsiteX4" fmla="*/ 0 w 5156200"/>
              <a:gd name="connsiteY4" fmla="*/ 7202068 h 7480300"/>
              <a:gd name="connsiteX5" fmla="*/ 0 w 5156200"/>
              <a:gd name="connsiteY5" fmla="*/ 278233 h 7480300"/>
              <a:gd name="connsiteX6" fmla="*/ 130061 w 5156200"/>
              <a:gd name="connsiteY6" fmla="*/ 226951 h 7480300"/>
              <a:gd name="connsiteX7" fmla="*/ 1416050 w 5156200"/>
              <a:gd name="connsiteY7" fmla="*/ 0 h 748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0" h="10800">
                <a:moveTo>
                  <a:pt x="0" y="0"/>
                </a:moveTo>
                <a:lnTo>
                  <a:pt x="4586" y="0"/>
                </a:lnTo>
                <a:lnTo>
                  <a:pt x="4589" y="1"/>
                </a:lnTo>
                <a:cubicBezTo>
                  <a:pt x="6667" y="911"/>
                  <a:pt x="8120" y="2986"/>
                  <a:pt x="8120" y="5400"/>
                </a:cubicBezTo>
                <a:cubicBezTo>
                  <a:pt x="8120" y="7814"/>
                  <a:pt x="6667" y="9889"/>
                  <a:pt x="4589" y="10799"/>
                </a:cubicBezTo>
                <a:lnTo>
                  <a:pt x="4586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0727" y="1230542"/>
            <a:ext cx="6070600" cy="340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用户对于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高效、智能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的个人信息管理工具的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需求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日益增长。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传统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备忘录虽然能满足基本的记录需求，但在信息录入、内容检索和智能分析等方面存在诸多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局限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AI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大模型的市场化应用和自然语言处理技术的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成熟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，为提升备忘录应用的智能化水平提供了新的可能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3303" y="474892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</a:t>
            </a:r>
          </a:p>
        </p:txBody>
      </p:sp>
      <p:pic>
        <p:nvPicPr>
          <p:cNvPr id="3" name="图片 2" descr="无背景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62257D-7F8D-DFA8-0530-3AB40F8CEB80}"/>
              </a:ext>
            </a:extLst>
          </p:cNvPr>
          <p:cNvSpPr txBox="1"/>
          <p:nvPr/>
        </p:nvSpPr>
        <p:spPr>
          <a:xfrm>
            <a:off x="6075878" y="4035049"/>
            <a:ext cx="5505449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设计理念</a:t>
            </a:r>
            <a:endParaRPr lang="zh-CN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304AC5-D957-AA13-2DDE-5613F7712642}"/>
              </a:ext>
            </a:extLst>
          </p:cNvPr>
          <p:cNvSpPr txBox="1"/>
          <p:nvPr/>
        </p:nvSpPr>
        <p:spPr>
          <a:xfrm>
            <a:off x="5681290" y="4927873"/>
            <a:ext cx="6294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让 </a:t>
            </a:r>
            <a:r>
              <a:rPr lang="en-US" altLang="zh-CN" sz="2000" dirty="0"/>
              <a:t>AI </a:t>
            </a:r>
            <a:r>
              <a:rPr lang="zh-CN" altLang="en-US" sz="2000" dirty="0"/>
              <a:t>赋能传统产品，给功能带来更多灵活性、便捷性！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4986" y="934720"/>
            <a:ext cx="5120354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苹果系统的备忘录（Apple Notes）</a:t>
            </a: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微软 OneNote</a:t>
            </a: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Google Keep</a:t>
            </a: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Notion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891" y="122992"/>
            <a:ext cx="5505449" cy="136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相关工作</a:t>
            </a:r>
            <a:r>
              <a:rPr lang="zh-CN" altLang="en-US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：已有产品分析</a:t>
            </a:r>
            <a:endParaRPr lang="zh-CN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zh-CN" altLang="en-US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6638" b="4425"/>
          <a:stretch>
            <a:fillRect/>
          </a:stretch>
        </p:blipFill>
        <p:spPr>
          <a:xfrm>
            <a:off x="4245982" y="2596673"/>
            <a:ext cx="2136775" cy="4132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19664" b="19934"/>
          <a:stretch>
            <a:fillRect/>
          </a:stretch>
        </p:blipFill>
        <p:spPr>
          <a:xfrm>
            <a:off x="631377" y="3202384"/>
            <a:ext cx="2487930" cy="3268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2601" r="21323" b="47864"/>
          <a:stretch>
            <a:fillRect/>
          </a:stretch>
        </p:blipFill>
        <p:spPr>
          <a:xfrm>
            <a:off x="7056072" y="170942"/>
            <a:ext cx="4125803" cy="2227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l="5317" t="24129" r="6104" b="24491"/>
          <a:stretch>
            <a:fillRect/>
          </a:stretch>
        </p:blipFill>
        <p:spPr>
          <a:xfrm>
            <a:off x="7749068" y="2638869"/>
            <a:ext cx="3208949" cy="40481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96326" y="3712206"/>
              <a:ext cx="3537782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需求分析和项目目标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b="68642"/>
          <a:stretch>
            <a:fillRect/>
          </a:stretch>
        </p:blipFill>
        <p:spPr>
          <a:xfrm>
            <a:off x="0" y="-1157605"/>
            <a:ext cx="12284075" cy="2088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07410" y="930462"/>
            <a:ext cx="5505449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8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需求分析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04825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3900" y="3093085"/>
            <a:ext cx="2613660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用户能够通过语音输入方式，快速将想法、待办事项等内容转化为文字笔记，提升记录效率</a:t>
            </a:r>
          </a:p>
          <a:p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651510" y="2496185"/>
            <a:ext cx="338772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语音快速记录</a:t>
            </a:r>
            <a:endParaRPr lang="zh-CN" altLang="en-US" sz="3600" b="1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407410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16630" y="2496185"/>
            <a:ext cx="2691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AI智能分析与问答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6947" y="3155272"/>
            <a:ext cx="26136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集成AI助手，对用户笔记内容进行智能分析，支持关键词提取、内容摘要、智能问答等功能，帮助用户更好地理解和利用笔记信息</a:t>
            </a:r>
          </a:p>
          <a:p>
            <a:endParaRPr lang="zh-CN" altLang="en-US" sz="2000" dirty="0"/>
          </a:p>
        </p:txBody>
      </p:sp>
      <p:sp>
        <p:nvSpPr>
          <p:cNvPr id="14" name="圆角矩形 13"/>
          <p:cNvSpPr/>
          <p:nvPr/>
        </p:nvSpPr>
        <p:spPr>
          <a:xfrm>
            <a:off x="6310630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309995" y="2406837"/>
            <a:ext cx="323469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多样化笔记管理</a:t>
            </a:r>
            <a:endParaRPr lang="zh-CN" altLang="en-US" sz="3200" b="1" dirty="0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3200" b="1" dirty="0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38265" y="3037840"/>
            <a:ext cx="26136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支持笔记的基本管理操作，支持智能分类、搜索和筛选功能，便于用户快速查找所需内容。</a:t>
            </a:r>
          </a:p>
          <a:p>
            <a:endParaRPr lang="zh-CN" altLang="en-US" sz="2000" dirty="0"/>
          </a:p>
        </p:txBody>
      </p:sp>
      <p:sp>
        <p:nvSpPr>
          <p:cNvPr id="17" name="圆角矩形 16"/>
          <p:cNvSpPr/>
          <p:nvPr/>
        </p:nvSpPr>
        <p:spPr>
          <a:xfrm>
            <a:off x="9213850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290050" y="2406837"/>
            <a:ext cx="2756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界面友好与易用性</a:t>
            </a:r>
          </a:p>
          <a:p>
            <a:endParaRPr lang="zh-CN" altLang="en-US" sz="3200" b="1" dirty="0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32925" y="3064827"/>
            <a:ext cx="26136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提供简洁直观的用户界面，优化交互流程，确保用户能够轻松上手并高效使用各项功能。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701584" y="1387619"/>
            <a:ext cx="2641600" cy="272868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302385" y="2064619"/>
            <a:ext cx="2641600" cy="272868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3275" y="115757"/>
            <a:ext cx="5505449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项目目标</a:t>
            </a:r>
            <a:endParaRPr lang="zh-CN" altLang="en-US" sz="44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3" name="图片 2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285615" y="546036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633595" y="5460365"/>
            <a:ext cx="69075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保障数据安全与用户隐私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采用本地存储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285615" y="435038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78350" y="4350385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实现跨平台一致的用户体验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基于UniApp框架开发、可应用于各主流平台</a:t>
            </a:r>
          </a:p>
          <a:p>
            <a:endParaRPr lang="zh-CN" altLang="en-US" sz="2800"/>
          </a:p>
        </p:txBody>
      </p:sp>
      <p:sp>
        <p:nvSpPr>
          <p:cNvPr id="15" name="圆角矩形 14"/>
          <p:cNvSpPr/>
          <p:nvPr/>
        </p:nvSpPr>
        <p:spPr>
          <a:xfrm>
            <a:off x="4285615" y="324421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33595" y="3227705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打造完善的笔记管理体系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支持创建、编辑、删除、收藏、置顶、分类、搜索等功能</a:t>
            </a:r>
          </a:p>
          <a:p>
            <a:endParaRPr lang="zh-CN" altLang="en-US" sz="2800"/>
          </a:p>
        </p:txBody>
      </p:sp>
      <p:sp>
        <p:nvSpPr>
          <p:cNvPr id="16" name="圆角矩形 15"/>
          <p:cNvSpPr/>
          <p:nvPr/>
        </p:nvSpPr>
        <p:spPr>
          <a:xfrm>
            <a:off x="4285615" y="2227580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78350" y="2227580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提供AI驱动的智能内容分析与问答</a:t>
            </a:r>
          </a:p>
          <a:p>
            <a:pPr algn="ctr"/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AI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助手支持关键词提取、内容摘要、智能问答等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7" name="圆角矩形 16"/>
          <p:cNvSpPr/>
          <p:nvPr/>
        </p:nvSpPr>
        <p:spPr>
          <a:xfrm>
            <a:off x="4285615" y="116649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78350" y="1146810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实现高效便捷的语音记录功能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集成语音识别技术、随时随地快速记录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0*379"/>
  <p:tag name="TABLE_ENDDRAG_RECT" val="59*91*860*3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91;#407191;#407191;#40719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49*170"/>
  <p:tag name="TABLE_ENDDRAG_RECT" val="116*250*749*17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91;#407191;#407191;#40719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5369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57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271;"/>
  <p:tag name="ISLIDE.ICON" val="#407164;#407167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4tqxq0zg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964</Words>
  <Application>Microsoft Office PowerPoint</Application>
  <PresentationFormat>宽屏</PresentationFormat>
  <Paragraphs>183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微软雅黑</vt:lpstr>
      <vt:lpstr>微软雅黑 Light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刘震</dc:creator>
  <cp:lastModifiedBy>震 刘</cp:lastModifiedBy>
  <cp:revision>92</cp:revision>
  <dcterms:created xsi:type="dcterms:W3CDTF">2020-06-15T10:20:00Z</dcterms:created>
  <dcterms:modified xsi:type="dcterms:W3CDTF">2025-06-17T04:23:44Z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2052-11.8.2.11813</vt:lpwstr>
  </property>
  <property fmtid="{D5CDD505-2E9C-101B-9397-08002B2CF9AE}" pid="3" name="ICV">
    <vt:lpwstr>646456B1ADD544BA917582FC9E3C52CA</vt:lpwstr>
  </property>
</Properties>
</file>